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78" r:id="rId3"/>
    <p:sldId id="371" r:id="rId4"/>
    <p:sldId id="365" r:id="rId5"/>
    <p:sldId id="384" r:id="rId6"/>
    <p:sldId id="387" r:id="rId7"/>
    <p:sldId id="389" r:id="rId8"/>
    <p:sldId id="382" r:id="rId9"/>
    <p:sldId id="383" r:id="rId10"/>
    <p:sldId id="390" r:id="rId11"/>
    <p:sldId id="3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EC"/>
    <a:srgbClr val="F2DBD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94656" autoAdjust="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BED5-2D12-4208-BD70-2870F2D5E4A6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404EC-8775-4ADE-815F-3C55430C8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4230A4-62F2-418A-847E-B2CCB5AC264A}" type="slidenum">
              <a:rPr lang="en-GB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smtClean="0">
              <a:solidFill>
                <a:prstClr val="white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04EC-8775-4ADE-815F-3C55430C81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79FB-7B99-41E5-A5F3-8C151BD98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CC3C8-236A-4878-AAF9-820932ED1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4127-8EAD-4857-BAA6-4DFCF41E6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17A-D7F3-48BD-A90D-3EB0F9088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901D-4C57-4C91-AF96-21DDD2012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2CE3-F56E-4C71-ACDE-85F459035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4356-A740-4D94-A0D1-4BAAC98D2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CD2C-B0CC-4BB3-A321-B351A4398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5983-48D9-4DB3-8BD9-56EA8D4B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856D-C3DF-40B0-8784-81D0115AB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1936-33D5-4C71-9EA4-76E690379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2">
                <a:lumMod val="20000"/>
                <a:lumOff val="80000"/>
                <a:alpha val="30000"/>
              </a:schemeClr>
            </a:gs>
            <a:gs pos="100000">
              <a:schemeClr val="accent2">
                <a:lumMod val="20000"/>
                <a:lumOff val="80000"/>
                <a:alpha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7FA0-403A-4F44-B4B6-E6AE95A9F031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2">
                <a:lumMod val="20000"/>
                <a:lumOff val="80000"/>
                <a:alpha val="30000"/>
              </a:schemeClr>
            </a:gs>
            <a:gs pos="100000">
              <a:schemeClr val="accent2">
                <a:lumMod val="20000"/>
                <a:lumOff val="80000"/>
                <a:alpha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423DBAB8-D0EF-4548-81F6-A312600FF6BA}" type="slidenum">
              <a:rPr lang="en-GB" b="1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‹#›</a:t>
            </a:fld>
            <a:endParaRPr lang="en-GB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9775" indent="-2825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smtClean="0">
              <a:solidFill>
                <a:srgbClr val="FFFFFF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smtClean="0">
              <a:solidFill>
                <a:srgbClr val="FFFFFF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Удмуртская Республика,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Муниципальное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образование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b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«</a:t>
            </a: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Город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Глазов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7188" y="1628800"/>
            <a:ext cx="8572500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Verdana" pitchFamily="34" charset="0"/>
              </a:rPr>
              <a:t>ПРАКТИКА</a:t>
            </a:r>
            <a:endParaRPr lang="en-GB" sz="4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chemeClr val="accent2"/>
                </a:solidFill>
                <a:latin typeface="Verdana" pitchFamily="34" charset="0"/>
              </a:rPr>
              <a:t>«Фестивали литературных жанров»</a:t>
            </a:r>
            <a:endParaRPr lang="en-GB" sz="4000" b="1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2055" name="Picture 2" descr="http://hc-progress.ru/wp-content/uploads/2012/07/Glazov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9937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im0-tub-ru.yandex.net/i?id=7d1c18b7d7097c0b2fec696898eec12a&amp;n=33&amp;h=190&amp;w=19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00" y="285750"/>
            <a:ext cx="1149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Нижний колонтитул 7"/>
          <p:cNvSpPr txBox="1">
            <a:spLocks/>
          </p:cNvSpPr>
          <p:nvPr/>
        </p:nvSpPr>
        <p:spPr bwMode="auto">
          <a:xfrm>
            <a:off x="5110285" y="4437112"/>
            <a:ext cx="37821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b="1" dirty="0" smtClean="0">
                <a:solidFill>
                  <a:schemeClr val="accent2"/>
                </a:solidFill>
                <a:latin typeface="Verdana" pitchFamily="34" charset="0"/>
              </a:rPr>
              <a:t>Муниципальное бюджетное учреждение культуры </a:t>
            </a:r>
            <a:r>
              <a:rPr lang="en-US" sz="1200" b="1" dirty="0" smtClean="0">
                <a:solidFill>
                  <a:schemeClr val="accent2"/>
                </a:solidFill>
                <a:latin typeface="Verdana" pitchFamily="34" charset="0"/>
              </a:rPr>
              <a:t>«</a:t>
            </a:r>
            <a:r>
              <a:rPr lang="ru-RU" sz="1200" b="1" dirty="0" smtClean="0">
                <a:solidFill>
                  <a:schemeClr val="accent2"/>
                </a:solidFill>
                <a:latin typeface="Verdana" pitchFamily="34" charset="0"/>
              </a:rPr>
              <a:t>Централизованная библиотечная система г. Глазова</a:t>
            </a:r>
            <a:r>
              <a:rPr lang="en-US" sz="1200" b="1" dirty="0" smtClean="0">
                <a:solidFill>
                  <a:schemeClr val="accent2"/>
                </a:solidFill>
                <a:latin typeface="Verdana" pitchFamily="34" charset="0"/>
              </a:rPr>
              <a:t>»</a:t>
            </a:r>
            <a:endParaRPr lang="ru-RU" sz="12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8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chemeClr val="accent2"/>
                </a:solidFill>
                <a:latin typeface="Verdana" pitchFamily="34" charset="0"/>
              </a:rPr>
              <a:t>427628, Удмуртская Республика,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chemeClr val="accent2"/>
                </a:solidFill>
                <a:latin typeface="Verdana" pitchFamily="34" charset="0"/>
              </a:rPr>
              <a:t>г. Глазов, ул. Калинина, 4а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8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chemeClr val="accent2"/>
                </a:solidFill>
                <a:latin typeface="Verdana" pitchFamily="34" charset="0"/>
              </a:rPr>
              <a:t>Директор: Надежда Яковлевна </a:t>
            </a:r>
            <a:r>
              <a:rPr lang="ru-RU" sz="1200" dirty="0" err="1" smtClean="0">
                <a:solidFill>
                  <a:schemeClr val="accent2"/>
                </a:solidFill>
                <a:latin typeface="Verdana" pitchFamily="34" charset="0"/>
              </a:rPr>
              <a:t>Кельдышева</a:t>
            </a:r>
            <a:endParaRPr lang="ru-RU" sz="12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8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chemeClr val="accent2"/>
                </a:solidFill>
                <a:latin typeface="Verdana" pitchFamily="34" charset="0"/>
              </a:rPr>
              <a:t>Тел.: (34141) 2-16-77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 dirty="0" smtClean="0">
                <a:solidFill>
                  <a:schemeClr val="accent2"/>
                </a:solidFill>
                <a:latin typeface="Verdana" pitchFamily="34" charset="0"/>
              </a:rPr>
              <a:t>E-mail: admbiblio@mail.ru 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1200" b="1" dirty="0" smtClean="0">
              <a:solidFill>
                <a:srgbClr val="8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9746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Лидеры и команда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4282" y="764704"/>
            <a:ext cx="871543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07904" y="5300909"/>
            <a:ext cx="488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Команда МБУК «Централизованная библиотечная система г. Глазова»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W:\doc\художник\фото цбс\библиотека2021\День библиотек2021\zPRmfk1OG8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23125"/>
          <a:stretch/>
        </p:blipFill>
        <p:spPr bwMode="auto">
          <a:xfrm>
            <a:off x="3707904" y="1501665"/>
            <a:ext cx="4886250" cy="37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4299" r="38188" b="4851"/>
          <a:stretch/>
        </p:blipFill>
        <p:spPr>
          <a:xfrm>
            <a:off x="683568" y="1056038"/>
            <a:ext cx="2646528" cy="4245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300909"/>
            <a:ext cx="2646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Байкузина</a:t>
            </a:r>
            <a:r>
              <a:rPr lang="ru-RU" sz="1400" dirty="0" smtClean="0"/>
              <a:t> Елена и </a:t>
            </a:r>
          </a:p>
          <a:p>
            <a:pPr algn="ctr"/>
            <a:r>
              <a:rPr lang="ru-RU" sz="1400" dirty="0" smtClean="0"/>
              <a:t>Иванова Яна, сотрудники отдела библиотечного развития</a:t>
            </a:r>
          </a:p>
          <a:p>
            <a:pPr algn="ctr"/>
            <a:r>
              <a:rPr lang="ru-RU" sz="1200" dirty="0" smtClean="0"/>
              <a:t>(слева направо)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03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-27384"/>
            <a:ext cx="882047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Цель:</a:t>
            </a:r>
            <a:endParaRPr lang="ru-RU" sz="2800" b="1" u="sng" dirty="0" smtClean="0">
              <a:latin typeface="Arial" pitchFamily="34" charset="0"/>
              <a:cs typeface="Arial" pitchFamily="34" charset="0"/>
            </a:endParaRPr>
          </a:p>
          <a:p>
            <a:pPr marL="717550" indent="-268288" algn="just"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Объединение любителей чтения города Глазова на площадке Публичной научной библиотеки им. В.Г. Короленко (ПНБ им. В.Г. Короленко) как современного и комфортного места для творческо-интеллектуального досуга и креативного самовыражения.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484784"/>
            <a:ext cx="3635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/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Выгодополучатели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58251"/>
              </p:ext>
            </p:extLst>
          </p:nvPr>
        </p:nvGraphicFramePr>
        <p:xfrm>
          <a:off x="107504" y="1916832"/>
          <a:ext cx="8964488" cy="4680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2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Молодежь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города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друг с другом, возможность творческой самореализации, знакомство с российскими писателями и их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творчеством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Работающее население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Возможность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творческой самореализации, знакомство с российскими писателями и их творчеством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Представители НКО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друг с другом, возможность творческой самореализации и продвижения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среди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Органы местного самоуправления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с населением, возможность координирования работы с творческой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интеллигенцией,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продвижение позитивного имиджа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города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Учреждения культуры, образования,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полиция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друг с другом, совместные мероприятия,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продвижение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учреждений среди населения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614954"/>
                  </a:ext>
                </a:extLst>
              </a:tr>
              <a:tr h="74563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ПНБ им. В.Г. Короленко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Продвижение книги и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чтения.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Привлечение населения в библиотеку. Взаимодействие с различными </a:t>
                      </a:r>
                      <a:r>
                        <a:rPr lang="ru-RU" sz="17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партнерами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Формирование положительного имиджа библиотеки в обществе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150298"/>
                  </a:ext>
                </a:extLst>
              </a:tr>
              <a:tr h="53568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Бизнес-сообщества и предприятия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Продвижение предприятий среди населения, формирование положительного имиджа.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42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971600" y="47526"/>
            <a:ext cx="8183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marL="358775" algn="ctr" eaLnBrk="1" hangingPunct="1"/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День </a:t>
            </a:r>
            <a:r>
              <a:rPr lang="ru-RU" alt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фантастики «</a:t>
            </a:r>
            <a:r>
              <a:rPr lang="ru-RU" altLang="ru-RU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ББесконечность</a:t>
            </a:r>
            <a:r>
              <a:rPr lang="ru-RU" alt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»,</a:t>
            </a:r>
            <a:endParaRPr lang="ru-RU" alt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 сентября 2018 года</a:t>
            </a:r>
          </a:p>
        </p:txBody>
      </p:sp>
      <p:pic>
        <p:nvPicPr>
          <p:cNvPr id="13" name="Picture 8" descr="http://udmlib.ru/files/cbs-glazova/02-10-2018/gallery/6176/_MG_2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0313"/>
            <a:ext cx="3384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ttps://pp.userapi.com/c847221/v847221436/f8676/0tiBWb9lF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30313"/>
            <a:ext cx="3387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s://pp.userapi.com/c847020/v847020596/fd2c4/enoIwhaSbQ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960813"/>
            <a:ext cx="33861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288925" y="6188075"/>
            <a:ext cx="417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Arial" charset="0"/>
              </a:rPr>
              <a:t>Писатель-фантаст, литературный тренер Дмитрий Казаков</a:t>
            </a:r>
          </a:p>
        </p:txBody>
      </p:sp>
      <p:pic>
        <p:nvPicPr>
          <p:cNvPr id="17" name="Picture 16" descr="https://pp.userapi.com/c852128/v852128317/164f0/cf4Ls_jCdU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954463"/>
            <a:ext cx="33861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677863" y="3487738"/>
            <a:ext cx="338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Arial" charset="0"/>
              </a:rPr>
              <a:t>Костюмированная гостиная</a:t>
            </a: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5078413" y="3498850"/>
            <a:ext cx="338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Arial" charset="0"/>
              </a:rPr>
              <a:t> Площадки «ГлазовФантастиш»</a:t>
            </a: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5054600" y="6215063"/>
            <a:ext cx="340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Arial" charset="0"/>
              </a:rPr>
              <a:t>Выставка робототехники</a:t>
            </a:r>
          </a:p>
        </p:txBody>
      </p:sp>
      <p:pic>
        <p:nvPicPr>
          <p:cNvPr id="2" name="Picture 2" descr="ББ в Дне фантасти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" y="44624"/>
            <a:ext cx="1096466" cy="10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387350" y="6361509"/>
            <a:ext cx="397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Российская писательница,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автор книг фэнтези – Милена Завойчинская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4782716" y="3493906"/>
            <a:ext cx="3968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 Участники конкурса фантастических рассказов и стихов «</a:t>
            </a:r>
            <a:r>
              <a:rPr lang="en-US" altLang="ru-RU" sz="1400">
                <a:latin typeface="Arial" charset="0"/>
              </a:rPr>
              <a:t>AR</a:t>
            </a:r>
            <a:r>
              <a:rPr lang="ru-RU" altLang="ru-RU" sz="1400">
                <a:latin typeface="Arial" charset="0"/>
              </a:rPr>
              <a:t>еальность»</a:t>
            </a: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4791075" y="6421834"/>
            <a:ext cx="396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Участники конкурса косплея </a:t>
            </a:r>
            <a:r>
              <a:rPr lang="en-US" altLang="ru-RU" sz="1400">
                <a:latin typeface="Arial" charset="0"/>
              </a:rPr>
              <a:t>«CostumePlay»</a:t>
            </a:r>
            <a:r>
              <a:rPr lang="ru-RU" altLang="ru-RU" sz="1400">
                <a:latin typeface="Arial" charset="0"/>
              </a:rPr>
              <a:t> </a:t>
            </a:r>
          </a:p>
        </p:txBody>
      </p:sp>
      <p:pic>
        <p:nvPicPr>
          <p:cNvPr id="18" name="Picture 4" descr="https://sun9-46.userapi.com/c856520/v856520627/5ffe2/e3sTlga12-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21" y="1273218"/>
            <a:ext cx="3388517" cy="22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s://sun9-44.userapi.com/c856520/v856520627/60096/_xRBp31hIf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6" y="4104309"/>
            <a:ext cx="3387152" cy="22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ttps://sun9-49.userapi.com/c856520/v856520627/601cc/Pr5B1lyG_V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43" y="4164634"/>
            <a:ext cx="3386475" cy="22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s://sun9-59.userapi.com/c857632/v857632627/1042e8/DViTi3Git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8" y="1324821"/>
            <a:ext cx="3388506" cy="22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387350" y="3582021"/>
            <a:ext cx="3967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charset="0"/>
              </a:rPr>
              <a:t> Мастер-класс на ходулях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charset="0"/>
              </a:rPr>
              <a:t>от студии «Высокие прогулки»</a:t>
            </a:r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699786" y="-15974"/>
            <a:ext cx="8444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marL="358775" algn="ctr" eaLnBrk="1" hangingPunct="1"/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«ГА</a:t>
            </a:r>
            <a:r>
              <a:rPr lang="en-US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FF: </a:t>
            </a:r>
            <a:r>
              <a:rPr lang="ru-RU" altLang="ru-RU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Глазовский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АртФестиваль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Фантастики</a:t>
            </a:r>
            <a:r>
              <a:rPr lang="ru-RU" alt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ноября </a:t>
            </a:r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2019 года</a:t>
            </a:r>
            <a:endParaRPr lang="ru-RU" alt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4" y="74010"/>
            <a:ext cx="1187623" cy="10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1705" y="171450"/>
            <a:ext cx="8342951" cy="836712"/>
          </a:xfrm>
        </p:spPr>
        <p:txBody>
          <a:bodyPr>
            <a:noAutofit/>
          </a:bodyPr>
          <a:lstStyle/>
          <a:p>
            <a:pPr marL="358775" indent="-342900"/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Фестиваль детектива «Шерлок 2.0</a:t>
            </a:r>
            <a:r>
              <a:rPr lang="ru-RU" altLang="ru-RU" sz="3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»,</a:t>
            </a:r>
            <a:br>
              <a:rPr lang="ru-RU" altLang="ru-RU" sz="3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1 сентября 2020 года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3200" b="1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altLang="ru-RU" sz="2400" b="1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076056" y="3593257"/>
            <a:ext cx="3290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Arial" charset="0"/>
              </a:rPr>
              <a:t>Онлайн-встреча с А. Чижом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" y="6505401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Arial" charset="0"/>
              </a:rPr>
              <a:t>Участники фестиваля </a:t>
            </a:r>
            <a:r>
              <a:rPr lang="ru-RU" altLang="ru-RU" sz="1400" dirty="0">
                <a:latin typeface="Arial" charset="0"/>
              </a:rPr>
              <a:t>детектива «Шерлок 2.0»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771389" y="3560589"/>
            <a:ext cx="33705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Arial" charset="0"/>
              </a:rPr>
              <a:t>Конкурс </a:t>
            </a:r>
            <a:r>
              <a:rPr lang="ru-RU" altLang="ru-RU" sz="1400" dirty="0" err="1" smtClean="0">
                <a:latin typeface="Arial" charset="0"/>
              </a:rPr>
              <a:t>косплея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«</a:t>
            </a:r>
            <a:r>
              <a:rPr lang="ru-RU" altLang="ru-RU" sz="1400" dirty="0" err="1">
                <a:latin typeface="Arial" charset="0"/>
              </a:rPr>
              <a:t>Шерлоко</a:t>
            </a:r>
            <a:r>
              <a:rPr lang="en-US" altLang="ru-RU" sz="1400" dirty="0" err="1">
                <a:latin typeface="Arial" charset="0"/>
              </a:rPr>
              <a:t>ff</a:t>
            </a:r>
            <a:r>
              <a:rPr lang="en-US" altLang="ru-RU" sz="1400" dirty="0">
                <a:latin typeface="Arial" charset="0"/>
              </a:rPr>
              <a:t>»</a:t>
            </a:r>
            <a:endParaRPr lang="ru-RU" altLang="ru-RU" sz="1400" dirty="0">
              <a:latin typeface="Arial" charset="0"/>
            </a:endParaRPr>
          </a:p>
        </p:txBody>
      </p:sp>
      <p:pic>
        <p:nvPicPr>
          <p:cNvPr id="4098" name="Picture 2" descr="https://sun9-5.userapi.com/impg/2DROK_SfJcW5yLgR1GII96jHBzcVXZhKFfQ92w/MhbfFfKmiEM.jpg?size=1280x957&amp;quality=96&amp;sign=c7a3a465a353e2f95d6b5a251e38e71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0" y="1040589"/>
            <a:ext cx="33705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шерло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7143" r="7143" b="10715"/>
          <a:stretch>
            <a:fillRect/>
          </a:stretch>
        </p:blipFill>
        <p:spPr bwMode="auto">
          <a:xfrm>
            <a:off x="0" y="-8731"/>
            <a:ext cx="1403648" cy="14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0" name="Picture 4" descr="https://sun9-87.userapi.com/impg/kYBIgAZi9OWFeRnciQ4FwDUOlSpEd1DoZ60mdw/lxYzQqxd0ME.jpg?size=1280x957&amp;quality=96&amp;sign=5c41bae3d3918ed0c9ec120fa1ed666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33743"/>
            <a:ext cx="33705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0.userapi.com/impg/lD6IABAJ8PTppCW3sg1fOTcsw33Fhvo-p_X0-Q/vnbNdsXfYHs.jpg?size=1280x719&amp;quality=96&amp;sign=3bf6168b2a701c066f846651bb03fafa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r="11515"/>
          <a:stretch/>
        </p:blipFill>
        <p:spPr bwMode="auto">
          <a:xfrm>
            <a:off x="771390" y="3998348"/>
            <a:ext cx="33705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46.userapi.com/impg/g0pJ5m0rrQNzjSYydn5y7apYlxuTWgGBwY43zw/reIaT4MzV0k.jpg?size=1280x853&amp;quality=96&amp;sign=a605c225caa43d3b8e10936d6ffcf244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4"/>
          <a:stretch/>
        </p:blipFill>
        <p:spPr bwMode="auto">
          <a:xfrm>
            <a:off x="5076056" y="3985401"/>
            <a:ext cx="33835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" y="171450"/>
            <a:ext cx="9114656" cy="836712"/>
          </a:xfrm>
        </p:spPr>
        <p:txBody>
          <a:bodyPr>
            <a:noAutofit/>
          </a:bodyPr>
          <a:lstStyle/>
          <a:p>
            <a:pPr marL="358775" indent="-342900"/>
            <a:r>
              <a:rPr lang="ru-RU" altLang="ru-RU" sz="3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Сборники 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3200" b="1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altLang="ru-RU" sz="2400" b="1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3" y="1196751"/>
            <a:ext cx="2936558" cy="4048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3" y="1205878"/>
            <a:ext cx="2786664" cy="4051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0"/>
            <a:ext cx="2880196" cy="4048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5257743"/>
            <a:ext cx="288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2018 г.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65473" y="5266855"/>
            <a:ext cx="278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2019 г.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57901" y="5294255"/>
            <a:ext cx="293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2020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40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32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Продвижение практики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290156"/>
            <a:ext cx="400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ГА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FF: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Глазовский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АртФестиваль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Фантастики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https://vk.com/glazovartfest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0211" y="6152795"/>
            <a:ext cx="4104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ШЕРЛОК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2.0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https://vk.com/sherlokfest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8989"/>
            <a:ext cx="4009963" cy="24886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12" y="3650482"/>
            <a:ext cx="4104455" cy="25023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5751" t="14434" r="16741" b="8080"/>
          <a:stretch/>
        </p:blipFill>
        <p:spPr>
          <a:xfrm>
            <a:off x="320112" y="548680"/>
            <a:ext cx="4013379" cy="25911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8704" y="3140968"/>
            <a:ext cx="400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Публичная научная библиотека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им. В.Г. Короленко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://vk.com/pnbglazov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5751" t="15417" r="16741" b="7286"/>
          <a:stretch/>
        </p:blipFill>
        <p:spPr>
          <a:xfrm>
            <a:off x="4788024" y="548680"/>
            <a:ext cx="4024787" cy="25922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10509" y="3139864"/>
            <a:ext cx="400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Фестиваль фантастики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https://vk.com/festfanglazov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9371" y="3591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Результаты практики: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707665"/>
            <a:ext cx="9144000" cy="3297399"/>
            <a:chOff x="0" y="554190"/>
            <a:chExt cx="9144000" cy="329739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43507" y="1055265"/>
              <a:ext cx="8856985" cy="573535"/>
              <a:chOff x="-9037512" y="476672"/>
              <a:chExt cx="8856985" cy="57353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-9037512" y="476672"/>
                <a:ext cx="769115" cy="573535"/>
              </a:xfrm>
              <a:custGeom>
                <a:avLst/>
                <a:gdLst>
                  <a:gd name="connsiteX0" fmla="*/ 0 w 1098735"/>
                  <a:gd name="connsiteY0" fmla="*/ 0 h 769114"/>
                  <a:gd name="connsiteX1" fmla="*/ 714178 w 1098735"/>
                  <a:gd name="connsiteY1" fmla="*/ 0 h 769114"/>
                  <a:gd name="connsiteX2" fmla="*/ 1098735 w 1098735"/>
                  <a:gd name="connsiteY2" fmla="*/ 384557 h 769114"/>
                  <a:gd name="connsiteX3" fmla="*/ 714178 w 1098735"/>
                  <a:gd name="connsiteY3" fmla="*/ 769114 h 769114"/>
                  <a:gd name="connsiteX4" fmla="*/ 0 w 1098735"/>
                  <a:gd name="connsiteY4" fmla="*/ 769114 h 769114"/>
                  <a:gd name="connsiteX5" fmla="*/ 384557 w 1098735"/>
                  <a:gd name="connsiteY5" fmla="*/ 384557 h 769114"/>
                  <a:gd name="connsiteX6" fmla="*/ 0 w 1098735"/>
                  <a:gd name="connsiteY6" fmla="*/ 0 h 7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735" h="769114">
                    <a:moveTo>
                      <a:pt x="1098734" y="0"/>
                    </a:moveTo>
                    <a:lnTo>
                      <a:pt x="1098734" y="499924"/>
                    </a:lnTo>
                    <a:lnTo>
                      <a:pt x="549368" y="769114"/>
                    </a:lnTo>
                    <a:lnTo>
                      <a:pt x="1" y="499924"/>
                    </a:lnTo>
                    <a:lnTo>
                      <a:pt x="1" y="0"/>
                    </a:lnTo>
                    <a:lnTo>
                      <a:pt x="549368" y="269190"/>
                    </a:lnTo>
                    <a:lnTo>
                      <a:pt x="109873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1" tIns="397257" rIns="12700" bIns="39725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ru-RU" sz="2000" b="1" kern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-8268397" y="476672"/>
                <a:ext cx="8087870" cy="374400"/>
              </a:xfrm>
              <a:custGeom>
                <a:avLst/>
                <a:gdLst>
                  <a:gd name="connsiteX0" fmla="*/ 119032 w 714178"/>
                  <a:gd name="connsiteY0" fmla="*/ 0 h 8087869"/>
                  <a:gd name="connsiteX1" fmla="*/ 595146 w 714178"/>
                  <a:gd name="connsiteY1" fmla="*/ 0 h 8087869"/>
                  <a:gd name="connsiteX2" fmla="*/ 714178 w 714178"/>
                  <a:gd name="connsiteY2" fmla="*/ 119032 h 8087869"/>
                  <a:gd name="connsiteX3" fmla="*/ 714178 w 714178"/>
                  <a:gd name="connsiteY3" fmla="*/ 8087869 h 8087869"/>
                  <a:gd name="connsiteX4" fmla="*/ 714178 w 714178"/>
                  <a:gd name="connsiteY4" fmla="*/ 8087869 h 8087869"/>
                  <a:gd name="connsiteX5" fmla="*/ 0 w 714178"/>
                  <a:gd name="connsiteY5" fmla="*/ 8087869 h 8087869"/>
                  <a:gd name="connsiteX6" fmla="*/ 0 w 714178"/>
                  <a:gd name="connsiteY6" fmla="*/ 8087869 h 8087869"/>
                  <a:gd name="connsiteX7" fmla="*/ 0 w 714178"/>
                  <a:gd name="connsiteY7" fmla="*/ 119032 h 8087869"/>
                  <a:gd name="connsiteX8" fmla="*/ 119032 w 714178"/>
                  <a:gd name="connsiteY8" fmla="*/ 0 h 808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78" h="8087869">
                    <a:moveTo>
                      <a:pt x="714178" y="1348008"/>
                    </a:moveTo>
                    <a:lnTo>
                      <a:pt x="714178" y="6739861"/>
                    </a:lnTo>
                    <a:cubicBezTo>
                      <a:pt x="714178" y="7484347"/>
                      <a:pt x="709472" y="8087863"/>
                      <a:pt x="703667" y="8087863"/>
                    </a:cubicBezTo>
                    <a:lnTo>
                      <a:pt x="0" y="8087863"/>
                    </a:lnTo>
                    <a:lnTo>
                      <a:pt x="0" y="808786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03667" y="6"/>
                    </a:lnTo>
                    <a:cubicBezTo>
                      <a:pt x="709472" y="6"/>
                      <a:pt x="714178" y="603522"/>
                      <a:pt x="714178" y="134800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45023" rIns="45023" bIns="45024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>Количество участников творческих конкурсов, </a:t>
                </a:r>
                <a:r>
                  <a:rPr lang="ru-RU" dirty="0" err="1">
                    <a:latin typeface="Arial" pitchFamily="34" charset="0"/>
                    <a:cs typeface="Arial" pitchFamily="34" charset="0"/>
                  </a:rPr>
                  <a:t>ед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43507" y="1487313"/>
              <a:ext cx="8856985" cy="573535"/>
              <a:chOff x="-9037512" y="476672"/>
              <a:chExt cx="8856985" cy="573535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-9037512" y="476672"/>
                <a:ext cx="769115" cy="573535"/>
              </a:xfrm>
              <a:custGeom>
                <a:avLst/>
                <a:gdLst>
                  <a:gd name="connsiteX0" fmla="*/ 0 w 1098735"/>
                  <a:gd name="connsiteY0" fmla="*/ 0 h 769114"/>
                  <a:gd name="connsiteX1" fmla="*/ 714178 w 1098735"/>
                  <a:gd name="connsiteY1" fmla="*/ 0 h 769114"/>
                  <a:gd name="connsiteX2" fmla="*/ 1098735 w 1098735"/>
                  <a:gd name="connsiteY2" fmla="*/ 384557 h 769114"/>
                  <a:gd name="connsiteX3" fmla="*/ 714178 w 1098735"/>
                  <a:gd name="connsiteY3" fmla="*/ 769114 h 769114"/>
                  <a:gd name="connsiteX4" fmla="*/ 0 w 1098735"/>
                  <a:gd name="connsiteY4" fmla="*/ 769114 h 769114"/>
                  <a:gd name="connsiteX5" fmla="*/ 384557 w 1098735"/>
                  <a:gd name="connsiteY5" fmla="*/ 384557 h 769114"/>
                  <a:gd name="connsiteX6" fmla="*/ 0 w 1098735"/>
                  <a:gd name="connsiteY6" fmla="*/ 0 h 7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735" h="769114">
                    <a:moveTo>
                      <a:pt x="1098734" y="0"/>
                    </a:moveTo>
                    <a:lnTo>
                      <a:pt x="1098734" y="499924"/>
                    </a:lnTo>
                    <a:lnTo>
                      <a:pt x="549368" y="769114"/>
                    </a:lnTo>
                    <a:lnTo>
                      <a:pt x="1" y="499924"/>
                    </a:lnTo>
                    <a:lnTo>
                      <a:pt x="1" y="0"/>
                    </a:lnTo>
                    <a:lnTo>
                      <a:pt x="549368" y="269190"/>
                    </a:lnTo>
                    <a:lnTo>
                      <a:pt x="109873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1" tIns="397257" rIns="12700" bIns="39725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61</a:t>
                </a:r>
                <a:endParaRPr lang="ru-RU" sz="2000" b="1" kern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-8268397" y="476672"/>
                <a:ext cx="8087870" cy="374400"/>
              </a:xfrm>
              <a:custGeom>
                <a:avLst/>
                <a:gdLst>
                  <a:gd name="connsiteX0" fmla="*/ 119032 w 714178"/>
                  <a:gd name="connsiteY0" fmla="*/ 0 h 8087869"/>
                  <a:gd name="connsiteX1" fmla="*/ 595146 w 714178"/>
                  <a:gd name="connsiteY1" fmla="*/ 0 h 8087869"/>
                  <a:gd name="connsiteX2" fmla="*/ 714178 w 714178"/>
                  <a:gd name="connsiteY2" fmla="*/ 119032 h 8087869"/>
                  <a:gd name="connsiteX3" fmla="*/ 714178 w 714178"/>
                  <a:gd name="connsiteY3" fmla="*/ 8087869 h 8087869"/>
                  <a:gd name="connsiteX4" fmla="*/ 714178 w 714178"/>
                  <a:gd name="connsiteY4" fmla="*/ 8087869 h 8087869"/>
                  <a:gd name="connsiteX5" fmla="*/ 0 w 714178"/>
                  <a:gd name="connsiteY5" fmla="*/ 8087869 h 8087869"/>
                  <a:gd name="connsiteX6" fmla="*/ 0 w 714178"/>
                  <a:gd name="connsiteY6" fmla="*/ 8087869 h 8087869"/>
                  <a:gd name="connsiteX7" fmla="*/ 0 w 714178"/>
                  <a:gd name="connsiteY7" fmla="*/ 119032 h 8087869"/>
                  <a:gd name="connsiteX8" fmla="*/ 119032 w 714178"/>
                  <a:gd name="connsiteY8" fmla="*/ 0 h 808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78" h="8087869">
                    <a:moveTo>
                      <a:pt x="714178" y="1348008"/>
                    </a:moveTo>
                    <a:lnTo>
                      <a:pt x="714178" y="6739861"/>
                    </a:lnTo>
                    <a:cubicBezTo>
                      <a:pt x="714178" y="7484347"/>
                      <a:pt x="709472" y="8087863"/>
                      <a:pt x="703667" y="8087863"/>
                    </a:cubicBezTo>
                    <a:lnTo>
                      <a:pt x="0" y="8087863"/>
                    </a:lnTo>
                    <a:lnTo>
                      <a:pt x="0" y="808786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03667" y="6"/>
                    </a:lnTo>
                    <a:cubicBezTo>
                      <a:pt x="709472" y="6"/>
                      <a:pt x="714178" y="603522"/>
                      <a:pt x="714178" y="134800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45023" rIns="45023" bIns="45024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>Количество литературных работ, представленных на конкурс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ед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162979" y="1919361"/>
              <a:ext cx="8856985" cy="573535"/>
              <a:chOff x="-9037512" y="476672"/>
              <a:chExt cx="8856985" cy="573535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-9037512" y="476672"/>
                <a:ext cx="769115" cy="573535"/>
              </a:xfrm>
              <a:custGeom>
                <a:avLst/>
                <a:gdLst>
                  <a:gd name="connsiteX0" fmla="*/ 0 w 1098735"/>
                  <a:gd name="connsiteY0" fmla="*/ 0 h 769114"/>
                  <a:gd name="connsiteX1" fmla="*/ 714178 w 1098735"/>
                  <a:gd name="connsiteY1" fmla="*/ 0 h 769114"/>
                  <a:gd name="connsiteX2" fmla="*/ 1098735 w 1098735"/>
                  <a:gd name="connsiteY2" fmla="*/ 384557 h 769114"/>
                  <a:gd name="connsiteX3" fmla="*/ 714178 w 1098735"/>
                  <a:gd name="connsiteY3" fmla="*/ 769114 h 769114"/>
                  <a:gd name="connsiteX4" fmla="*/ 0 w 1098735"/>
                  <a:gd name="connsiteY4" fmla="*/ 769114 h 769114"/>
                  <a:gd name="connsiteX5" fmla="*/ 384557 w 1098735"/>
                  <a:gd name="connsiteY5" fmla="*/ 384557 h 769114"/>
                  <a:gd name="connsiteX6" fmla="*/ 0 w 1098735"/>
                  <a:gd name="connsiteY6" fmla="*/ 0 h 7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735" h="769114">
                    <a:moveTo>
                      <a:pt x="1098734" y="0"/>
                    </a:moveTo>
                    <a:lnTo>
                      <a:pt x="1098734" y="499924"/>
                    </a:lnTo>
                    <a:lnTo>
                      <a:pt x="549368" y="769114"/>
                    </a:lnTo>
                    <a:lnTo>
                      <a:pt x="1" y="499924"/>
                    </a:lnTo>
                    <a:lnTo>
                      <a:pt x="1" y="0"/>
                    </a:lnTo>
                    <a:lnTo>
                      <a:pt x="549368" y="269190"/>
                    </a:lnTo>
                    <a:lnTo>
                      <a:pt x="109873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1" tIns="397257" rIns="12700" bIns="39725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2000" b="1" kern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-8268397" y="476672"/>
                <a:ext cx="8087870" cy="374400"/>
              </a:xfrm>
              <a:custGeom>
                <a:avLst/>
                <a:gdLst>
                  <a:gd name="connsiteX0" fmla="*/ 119032 w 714178"/>
                  <a:gd name="connsiteY0" fmla="*/ 0 h 8087869"/>
                  <a:gd name="connsiteX1" fmla="*/ 595146 w 714178"/>
                  <a:gd name="connsiteY1" fmla="*/ 0 h 8087869"/>
                  <a:gd name="connsiteX2" fmla="*/ 714178 w 714178"/>
                  <a:gd name="connsiteY2" fmla="*/ 119032 h 8087869"/>
                  <a:gd name="connsiteX3" fmla="*/ 714178 w 714178"/>
                  <a:gd name="connsiteY3" fmla="*/ 8087869 h 8087869"/>
                  <a:gd name="connsiteX4" fmla="*/ 714178 w 714178"/>
                  <a:gd name="connsiteY4" fmla="*/ 8087869 h 8087869"/>
                  <a:gd name="connsiteX5" fmla="*/ 0 w 714178"/>
                  <a:gd name="connsiteY5" fmla="*/ 8087869 h 8087869"/>
                  <a:gd name="connsiteX6" fmla="*/ 0 w 714178"/>
                  <a:gd name="connsiteY6" fmla="*/ 8087869 h 8087869"/>
                  <a:gd name="connsiteX7" fmla="*/ 0 w 714178"/>
                  <a:gd name="connsiteY7" fmla="*/ 119032 h 8087869"/>
                  <a:gd name="connsiteX8" fmla="*/ 119032 w 714178"/>
                  <a:gd name="connsiteY8" fmla="*/ 0 h 808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78" h="8087869">
                    <a:moveTo>
                      <a:pt x="714178" y="1348008"/>
                    </a:moveTo>
                    <a:lnTo>
                      <a:pt x="714178" y="6739861"/>
                    </a:lnTo>
                    <a:cubicBezTo>
                      <a:pt x="714178" y="7484347"/>
                      <a:pt x="709472" y="8087863"/>
                      <a:pt x="703667" y="8087863"/>
                    </a:cubicBezTo>
                    <a:lnTo>
                      <a:pt x="0" y="8087863"/>
                    </a:lnTo>
                    <a:lnTo>
                      <a:pt x="0" y="808786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03667" y="6"/>
                    </a:lnTo>
                    <a:cubicBezTo>
                      <a:pt x="709472" y="6"/>
                      <a:pt x="714178" y="603522"/>
                      <a:pt x="714178" y="134800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45023" rIns="45023" bIns="45024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pc="-20" dirty="0">
                    <a:latin typeface="Arial" pitchFamily="34" charset="0"/>
                    <a:cs typeface="Arial" pitchFamily="34" charset="0"/>
                  </a:rPr>
                  <a:t>Количество изданных сборников рассказов и стихов местных авторов</a:t>
                </a:r>
                <a:r>
                  <a:rPr lang="ru-RU" spc="-20" dirty="0">
                    <a:latin typeface="Arial" pitchFamily="34" charset="0"/>
                    <a:cs typeface="Arial" pitchFamily="34" charset="0"/>
                  </a:rPr>
                  <a:t> ед</a:t>
                </a:r>
                <a:r>
                  <a:rPr lang="ru-RU" spc="-2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pc="-2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78259" y="2365752"/>
              <a:ext cx="8856985" cy="573535"/>
              <a:chOff x="-9037512" y="476672"/>
              <a:chExt cx="8856985" cy="573535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-9037512" y="476672"/>
                <a:ext cx="769115" cy="573535"/>
              </a:xfrm>
              <a:custGeom>
                <a:avLst/>
                <a:gdLst>
                  <a:gd name="connsiteX0" fmla="*/ 0 w 1098735"/>
                  <a:gd name="connsiteY0" fmla="*/ 0 h 769114"/>
                  <a:gd name="connsiteX1" fmla="*/ 714178 w 1098735"/>
                  <a:gd name="connsiteY1" fmla="*/ 0 h 769114"/>
                  <a:gd name="connsiteX2" fmla="*/ 1098735 w 1098735"/>
                  <a:gd name="connsiteY2" fmla="*/ 384557 h 769114"/>
                  <a:gd name="connsiteX3" fmla="*/ 714178 w 1098735"/>
                  <a:gd name="connsiteY3" fmla="*/ 769114 h 769114"/>
                  <a:gd name="connsiteX4" fmla="*/ 0 w 1098735"/>
                  <a:gd name="connsiteY4" fmla="*/ 769114 h 769114"/>
                  <a:gd name="connsiteX5" fmla="*/ 384557 w 1098735"/>
                  <a:gd name="connsiteY5" fmla="*/ 384557 h 769114"/>
                  <a:gd name="connsiteX6" fmla="*/ 0 w 1098735"/>
                  <a:gd name="connsiteY6" fmla="*/ 0 h 7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735" h="769114">
                    <a:moveTo>
                      <a:pt x="1098734" y="0"/>
                    </a:moveTo>
                    <a:lnTo>
                      <a:pt x="1098734" y="499924"/>
                    </a:lnTo>
                    <a:lnTo>
                      <a:pt x="549368" y="769114"/>
                    </a:lnTo>
                    <a:lnTo>
                      <a:pt x="1" y="499924"/>
                    </a:lnTo>
                    <a:lnTo>
                      <a:pt x="1" y="0"/>
                    </a:lnTo>
                    <a:lnTo>
                      <a:pt x="549368" y="269190"/>
                    </a:lnTo>
                    <a:lnTo>
                      <a:pt x="109873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1" tIns="397257" rIns="12700" bIns="39725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334</a:t>
                </a:r>
                <a:endParaRPr lang="ru-RU" sz="2000" b="1" kern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-8268397" y="476672"/>
                <a:ext cx="8087870" cy="374400"/>
              </a:xfrm>
              <a:custGeom>
                <a:avLst/>
                <a:gdLst>
                  <a:gd name="connsiteX0" fmla="*/ 119032 w 714178"/>
                  <a:gd name="connsiteY0" fmla="*/ 0 h 8087869"/>
                  <a:gd name="connsiteX1" fmla="*/ 595146 w 714178"/>
                  <a:gd name="connsiteY1" fmla="*/ 0 h 8087869"/>
                  <a:gd name="connsiteX2" fmla="*/ 714178 w 714178"/>
                  <a:gd name="connsiteY2" fmla="*/ 119032 h 8087869"/>
                  <a:gd name="connsiteX3" fmla="*/ 714178 w 714178"/>
                  <a:gd name="connsiteY3" fmla="*/ 8087869 h 8087869"/>
                  <a:gd name="connsiteX4" fmla="*/ 714178 w 714178"/>
                  <a:gd name="connsiteY4" fmla="*/ 8087869 h 8087869"/>
                  <a:gd name="connsiteX5" fmla="*/ 0 w 714178"/>
                  <a:gd name="connsiteY5" fmla="*/ 8087869 h 8087869"/>
                  <a:gd name="connsiteX6" fmla="*/ 0 w 714178"/>
                  <a:gd name="connsiteY6" fmla="*/ 8087869 h 8087869"/>
                  <a:gd name="connsiteX7" fmla="*/ 0 w 714178"/>
                  <a:gd name="connsiteY7" fmla="*/ 119032 h 8087869"/>
                  <a:gd name="connsiteX8" fmla="*/ 119032 w 714178"/>
                  <a:gd name="connsiteY8" fmla="*/ 0 h 808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78" h="8087869">
                    <a:moveTo>
                      <a:pt x="714178" y="1348008"/>
                    </a:moveTo>
                    <a:lnTo>
                      <a:pt x="714178" y="6739861"/>
                    </a:lnTo>
                    <a:cubicBezTo>
                      <a:pt x="714178" y="7484347"/>
                      <a:pt x="709472" y="8087863"/>
                      <a:pt x="703667" y="8087863"/>
                    </a:cubicBezTo>
                    <a:lnTo>
                      <a:pt x="0" y="8087863"/>
                    </a:lnTo>
                    <a:lnTo>
                      <a:pt x="0" y="808786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03667" y="6"/>
                    </a:lnTo>
                    <a:cubicBezTo>
                      <a:pt x="709472" y="6"/>
                      <a:pt x="714178" y="603522"/>
                      <a:pt x="714178" y="134800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45023" rIns="45023" bIns="45024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pc="-20" dirty="0">
                    <a:latin typeface="Arial" pitchFamily="34" charset="0"/>
                    <a:cs typeface="Arial" pitchFamily="34" charset="0"/>
                  </a:rPr>
                  <a:t>Количество экземпляров изданных </a:t>
                </a:r>
                <a:r>
                  <a:rPr lang="ru-RU" spc="-20" dirty="0">
                    <a:latin typeface="Arial" pitchFamily="34" charset="0"/>
                    <a:cs typeface="Arial" pitchFamily="34" charset="0"/>
                  </a:rPr>
                  <a:t>сборников, экз.</a:t>
                </a:r>
                <a:endParaRPr lang="ru-RU" spc="-2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62979" y="2818959"/>
              <a:ext cx="8856985" cy="573535"/>
              <a:chOff x="-9037512" y="476672"/>
              <a:chExt cx="8856985" cy="573535"/>
            </a:xfrm>
          </p:grpSpPr>
          <p:sp>
            <p:nvSpPr>
              <p:cNvPr id="28" name="Полилиния 27"/>
              <p:cNvSpPr/>
              <p:nvPr/>
            </p:nvSpPr>
            <p:spPr>
              <a:xfrm>
                <a:off x="-9037512" y="476672"/>
                <a:ext cx="769115" cy="573535"/>
              </a:xfrm>
              <a:custGeom>
                <a:avLst/>
                <a:gdLst>
                  <a:gd name="connsiteX0" fmla="*/ 0 w 1098735"/>
                  <a:gd name="connsiteY0" fmla="*/ 0 h 769114"/>
                  <a:gd name="connsiteX1" fmla="*/ 714178 w 1098735"/>
                  <a:gd name="connsiteY1" fmla="*/ 0 h 769114"/>
                  <a:gd name="connsiteX2" fmla="*/ 1098735 w 1098735"/>
                  <a:gd name="connsiteY2" fmla="*/ 384557 h 769114"/>
                  <a:gd name="connsiteX3" fmla="*/ 714178 w 1098735"/>
                  <a:gd name="connsiteY3" fmla="*/ 769114 h 769114"/>
                  <a:gd name="connsiteX4" fmla="*/ 0 w 1098735"/>
                  <a:gd name="connsiteY4" fmla="*/ 769114 h 769114"/>
                  <a:gd name="connsiteX5" fmla="*/ 384557 w 1098735"/>
                  <a:gd name="connsiteY5" fmla="*/ 384557 h 769114"/>
                  <a:gd name="connsiteX6" fmla="*/ 0 w 1098735"/>
                  <a:gd name="connsiteY6" fmla="*/ 0 h 7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735" h="769114">
                    <a:moveTo>
                      <a:pt x="1098734" y="0"/>
                    </a:moveTo>
                    <a:lnTo>
                      <a:pt x="1098734" y="499924"/>
                    </a:lnTo>
                    <a:lnTo>
                      <a:pt x="549368" y="769114"/>
                    </a:lnTo>
                    <a:lnTo>
                      <a:pt x="1" y="499924"/>
                    </a:lnTo>
                    <a:lnTo>
                      <a:pt x="1" y="0"/>
                    </a:lnTo>
                    <a:lnTo>
                      <a:pt x="549368" y="269190"/>
                    </a:lnTo>
                    <a:lnTo>
                      <a:pt x="109873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1" tIns="397257" rIns="12700" bIns="39725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1897</a:t>
                </a:r>
                <a:endParaRPr lang="ru-RU" sz="2000" b="1" kern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-8268397" y="476672"/>
                <a:ext cx="8087870" cy="374400"/>
              </a:xfrm>
              <a:custGeom>
                <a:avLst/>
                <a:gdLst>
                  <a:gd name="connsiteX0" fmla="*/ 119032 w 714178"/>
                  <a:gd name="connsiteY0" fmla="*/ 0 h 8087869"/>
                  <a:gd name="connsiteX1" fmla="*/ 595146 w 714178"/>
                  <a:gd name="connsiteY1" fmla="*/ 0 h 8087869"/>
                  <a:gd name="connsiteX2" fmla="*/ 714178 w 714178"/>
                  <a:gd name="connsiteY2" fmla="*/ 119032 h 8087869"/>
                  <a:gd name="connsiteX3" fmla="*/ 714178 w 714178"/>
                  <a:gd name="connsiteY3" fmla="*/ 8087869 h 8087869"/>
                  <a:gd name="connsiteX4" fmla="*/ 714178 w 714178"/>
                  <a:gd name="connsiteY4" fmla="*/ 8087869 h 8087869"/>
                  <a:gd name="connsiteX5" fmla="*/ 0 w 714178"/>
                  <a:gd name="connsiteY5" fmla="*/ 8087869 h 8087869"/>
                  <a:gd name="connsiteX6" fmla="*/ 0 w 714178"/>
                  <a:gd name="connsiteY6" fmla="*/ 8087869 h 8087869"/>
                  <a:gd name="connsiteX7" fmla="*/ 0 w 714178"/>
                  <a:gd name="connsiteY7" fmla="*/ 119032 h 8087869"/>
                  <a:gd name="connsiteX8" fmla="*/ 119032 w 714178"/>
                  <a:gd name="connsiteY8" fmla="*/ 0 h 808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78" h="8087869">
                    <a:moveTo>
                      <a:pt x="714178" y="1348008"/>
                    </a:moveTo>
                    <a:lnTo>
                      <a:pt x="714178" y="6739861"/>
                    </a:lnTo>
                    <a:cubicBezTo>
                      <a:pt x="714178" y="7484347"/>
                      <a:pt x="709472" y="8087863"/>
                      <a:pt x="703667" y="8087863"/>
                    </a:cubicBezTo>
                    <a:lnTo>
                      <a:pt x="0" y="8087863"/>
                    </a:lnTo>
                    <a:lnTo>
                      <a:pt x="0" y="808786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03667" y="6"/>
                    </a:lnTo>
                    <a:cubicBezTo>
                      <a:pt x="709472" y="6"/>
                      <a:pt x="714178" y="603522"/>
                      <a:pt x="714178" y="134800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45023" rIns="45023" bIns="45024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>Количество посещений фестивалей, ед.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78259" y="3278054"/>
              <a:ext cx="8856985" cy="573535"/>
              <a:chOff x="-9037512" y="476672"/>
              <a:chExt cx="8856985" cy="573535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-9037512" y="476672"/>
                <a:ext cx="769115" cy="573535"/>
              </a:xfrm>
              <a:custGeom>
                <a:avLst/>
                <a:gdLst>
                  <a:gd name="connsiteX0" fmla="*/ 0 w 1098735"/>
                  <a:gd name="connsiteY0" fmla="*/ 0 h 769114"/>
                  <a:gd name="connsiteX1" fmla="*/ 714178 w 1098735"/>
                  <a:gd name="connsiteY1" fmla="*/ 0 h 769114"/>
                  <a:gd name="connsiteX2" fmla="*/ 1098735 w 1098735"/>
                  <a:gd name="connsiteY2" fmla="*/ 384557 h 769114"/>
                  <a:gd name="connsiteX3" fmla="*/ 714178 w 1098735"/>
                  <a:gd name="connsiteY3" fmla="*/ 769114 h 769114"/>
                  <a:gd name="connsiteX4" fmla="*/ 0 w 1098735"/>
                  <a:gd name="connsiteY4" fmla="*/ 769114 h 769114"/>
                  <a:gd name="connsiteX5" fmla="*/ 384557 w 1098735"/>
                  <a:gd name="connsiteY5" fmla="*/ 384557 h 769114"/>
                  <a:gd name="connsiteX6" fmla="*/ 0 w 1098735"/>
                  <a:gd name="connsiteY6" fmla="*/ 0 h 7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735" h="769114">
                    <a:moveTo>
                      <a:pt x="1098734" y="0"/>
                    </a:moveTo>
                    <a:lnTo>
                      <a:pt x="1098734" y="499924"/>
                    </a:lnTo>
                    <a:lnTo>
                      <a:pt x="549368" y="769114"/>
                    </a:lnTo>
                    <a:lnTo>
                      <a:pt x="1" y="499924"/>
                    </a:lnTo>
                    <a:lnTo>
                      <a:pt x="1" y="0"/>
                    </a:lnTo>
                    <a:lnTo>
                      <a:pt x="549368" y="269190"/>
                    </a:lnTo>
                    <a:lnTo>
                      <a:pt x="109873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1" tIns="397257" rIns="12700" bIns="39725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  <a:endParaRPr lang="ru-RU" sz="2000" b="1" kern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-8268397" y="476672"/>
                <a:ext cx="8087870" cy="374400"/>
              </a:xfrm>
              <a:custGeom>
                <a:avLst/>
                <a:gdLst>
                  <a:gd name="connsiteX0" fmla="*/ 119032 w 714178"/>
                  <a:gd name="connsiteY0" fmla="*/ 0 h 8087869"/>
                  <a:gd name="connsiteX1" fmla="*/ 595146 w 714178"/>
                  <a:gd name="connsiteY1" fmla="*/ 0 h 8087869"/>
                  <a:gd name="connsiteX2" fmla="*/ 714178 w 714178"/>
                  <a:gd name="connsiteY2" fmla="*/ 119032 h 8087869"/>
                  <a:gd name="connsiteX3" fmla="*/ 714178 w 714178"/>
                  <a:gd name="connsiteY3" fmla="*/ 8087869 h 8087869"/>
                  <a:gd name="connsiteX4" fmla="*/ 714178 w 714178"/>
                  <a:gd name="connsiteY4" fmla="*/ 8087869 h 8087869"/>
                  <a:gd name="connsiteX5" fmla="*/ 0 w 714178"/>
                  <a:gd name="connsiteY5" fmla="*/ 8087869 h 8087869"/>
                  <a:gd name="connsiteX6" fmla="*/ 0 w 714178"/>
                  <a:gd name="connsiteY6" fmla="*/ 8087869 h 8087869"/>
                  <a:gd name="connsiteX7" fmla="*/ 0 w 714178"/>
                  <a:gd name="connsiteY7" fmla="*/ 119032 h 8087869"/>
                  <a:gd name="connsiteX8" fmla="*/ 119032 w 714178"/>
                  <a:gd name="connsiteY8" fmla="*/ 0 h 808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78" h="8087869">
                    <a:moveTo>
                      <a:pt x="714178" y="1348008"/>
                    </a:moveTo>
                    <a:lnTo>
                      <a:pt x="714178" y="6739861"/>
                    </a:lnTo>
                    <a:cubicBezTo>
                      <a:pt x="714178" y="7484347"/>
                      <a:pt x="709472" y="8087863"/>
                      <a:pt x="703667" y="8087863"/>
                    </a:cubicBezTo>
                    <a:lnTo>
                      <a:pt x="0" y="8087863"/>
                    </a:lnTo>
                    <a:lnTo>
                      <a:pt x="0" y="808786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03667" y="6"/>
                    </a:lnTo>
                    <a:cubicBezTo>
                      <a:pt x="709472" y="6"/>
                      <a:pt x="714178" y="603522"/>
                      <a:pt x="714178" y="134800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45023" rIns="45023" bIns="45024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>Количество </a:t>
                </a:r>
                <a:r>
                  <a:rPr lang="ru-RU" dirty="0" err="1">
                    <a:latin typeface="Arial" pitchFamily="34" charset="0"/>
                    <a:cs typeface="Arial" pitchFamily="34" charset="0"/>
                  </a:rPr>
                  <a:t>партнеров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dirty="0" err="1">
                    <a:latin typeface="Arial" pitchFamily="34" charset="0"/>
                    <a:cs typeface="Arial" pitchFamily="34" charset="0"/>
                  </a:rPr>
                  <a:t>привлеченных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 к организации 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фестивалей, ед.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0" y="554190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8775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Количественные результаты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-48049" y="40507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Качественные результаты</a:t>
            </a:r>
          </a:p>
        </p:txBody>
      </p: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113715" y="4566607"/>
            <a:ext cx="8820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indent="-62230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Объединение любителей чтения.</a:t>
            </a:r>
          </a:p>
          <a:p>
            <a:pPr marL="717550" indent="-62230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имиджа ПНБ им. В.Г. Короленко как современного и комфортного места для творческо-интеллектуального досуга и креативного самовыражения.</a:t>
            </a:r>
          </a:p>
          <a:p>
            <a:pPr marL="717550" indent="-62230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Внедрение новых технологий в рамках проведения фестивалей.</a:t>
            </a:r>
          </a:p>
          <a:p>
            <a:pPr marL="717550" indent="-62230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партнерских связей.</a:t>
            </a:r>
          </a:p>
          <a:p>
            <a:pPr marL="717550" indent="-622300"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01675" indent="-34290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9746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Отзывы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4282" y="764704"/>
            <a:ext cx="871543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8661" t="11892" r="34310" b="4262"/>
          <a:stretch/>
        </p:blipFill>
        <p:spPr>
          <a:xfrm>
            <a:off x="236034" y="1787003"/>
            <a:ext cx="3903918" cy="497243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908720"/>
            <a:ext cx="392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</a:t>
            </a:r>
            <a:r>
              <a:rPr lang="en-US" dirty="0" smtClean="0"/>
              <a:t>FF</a:t>
            </a:r>
            <a:r>
              <a:rPr lang="ru-RU" dirty="0" smtClean="0"/>
              <a:t>: </a:t>
            </a:r>
            <a:r>
              <a:rPr lang="ru-RU" dirty="0" err="1" smtClean="0"/>
              <a:t>Глазовский</a:t>
            </a:r>
            <a:r>
              <a:rPr lang="ru-RU" dirty="0" smtClean="0"/>
              <a:t> </a:t>
            </a:r>
            <a:r>
              <a:rPr lang="ru-RU" dirty="0" err="1" smtClean="0"/>
              <a:t>АртФестиваль</a:t>
            </a:r>
            <a:r>
              <a:rPr lang="ru-RU" dirty="0" smtClean="0"/>
              <a:t> Фантастики, 2019 г.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0522" t="15346" r="35737" b="4280"/>
          <a:stretch/>
        </p:blipFill>
        <p:spPr>
          <a:xfrm>
            <a:off x="5287507" y="1278052"/>
            <a:ext cx="3976562" cy="532859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9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461</Words>
  <Application>Microsoft Office PowerPoint</Application>
  <PresentationFormat>Экран (4:3)</PresentationFormat>
  <Paragraphs>96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Sans Unicode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Фестиваль детектива «Шерлок 2.0», 1 сентября 2020 года </vt:lpstr>
      <vt:lpstr>Сборники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User</cp:lastModifiedBy>
  <cp:revision>321</cp:revision>
  <dcterms:created xsi:type="dcterms:W3CDTF">2013-01-16T04:55:20Z</dcterms:created>
  <dcterms:modified xsi:type="dcterms:W3CDTF">2021-07-14T12:54:47Z</dcterms:modified>
</cp:coreProperties>
</file>